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313" r:id="rId3"/>
    <p:sldId id="314" r:id="rId4"/>
    <p:sldId id="606" r:id="rId5"/>
    <p:sldId id="607" r:id="rId6"/>
    <p:sldId id="576" r:id="rId7"/>
    <p:sldId id="603" r:id="rId8"/>
    <p:sldId id="604" r:id="rId9"/>
    <p:sldId id="605" r:id="rId10"/>
    <p:sldId id="577" r:id="rId11"/>
    <p:sldId id="581" r:id="rId12"/>
    <p:sldId id="582" r:id="rId13"/>
    <p:sldId id="583" r:id="rId14"/>
    <p:sldId id="591" r:id="rId15"/>
    <p:sldId id="592" r:id="rId16"/>
    <p:sldId id="593" r:id="rId17"/>
    <p:sldId id="594" r:id="rId18"/>
    <p:sldId id="595" r:id="rId19"/>
    <p:sldId id="596" r:id="rId20"/>
    <p:sldId id="597" r:id="rId21"/>
    <p:sldId id="598" r:id="rId22"/>
    <p:sldId id="599" r:id="rId23"/>
    <p:sldId id="601" r:id="rId24"/>
    <p:sldId id="608" r:id="rId25"/>
    <p:sldId id="615" r:id="rId26"/>
    <p:sldId id="616" r:id="rId27"/>
    <p:sldId id="609" r:id="rId28"/>
    <p:sldId id="610" r:id="rId29"/>
    <p:sldId id="611" r:id="rId30"/>
    <p:sldId id="612" r:id="rId31"/>
    <p:sldId id="613" r:id="rId32"/>
    <p:sldId id="614" r:id="rId33"/>
    <p:sldId id="617" r:id="rId34"/>
    <p:sldId id="274" r:id="rId35"/>
    <p:sldId id="298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Divide and conquer</a:t>
            </a:r>
            <a:r>
              <a:rPr lang="en-US" dirty="0"/>
              <a:t> algorithms are ones in which we divide a problem into parts and recursively solve each part</a:t>
            </a:r>
          </a:p>
          <a:p>
            <a:r>
              <a:rPr lang="en-US" dirty="0"/>
              <a:t>Then, we do some work to combine the solutions to each part into a final solution</a:t>
            </a:r>
          </a:p>
          <a:p>
            <a:r>
              <a:rPr lang="en-US" dirty="0"/>
              <a:t>Divide and conquer algorithms are often simple</a:t>
            </a:r>
          </a:p>
          <a:p>
            <a:r>
              <a:rPr lang="en-US" dirty="0"/>
              <a:t>However, their running time can be challenging to compute because recursion is involved</a:t>
            </a:r>
          </a:p>
        </p:txBody>
      </p:sp>
    </p:spTree>
    <p:extLst>
      <p:ext uri="{BB962C8B-B14F-4D97-AF65-F5344CB8AC3E}">
        <p14:creationId xmlns:p14="http://schemas.microsoft.com/office/powerpoint/2010/main" val="4565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defined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Defining a sequence recursively as with </a:t>
            </a:r>
            <a:r>
              <a:rPr lang="en-US" dirty="0" err="1"/>
              <a:t>Mergesort</a:t>
            </a:r>
            <a:r>
              <a:rPr lang="en-US" dirty="0"/>
              <a:t> is called a </a:t>
            </a:r>
            <a:r>
              <a:rPr lang="en-US" b="1" dirty="0"/>
              <a:t>recurrence relation</a:t>
            </a:r>
          </a:p>
          <a:p>
            <a:r>
              <a:rPr lang="en-US" dirty="0"/>
              <a:t>The </a:t>
            </a:r>
            <a:r>
              <a:rPr lang="en-US" b="1" dirty="0"/>
              <a:t>initial conditions</a:t>
            </a:r>
            <a:r>
              <a:rPr lang="en-US" dirty="0"/>
              <a:t> give the starting point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Initial conditions</a:t>
            </a:r>
          </a:p>
          <a:p>
            <a:pPr lvl="2"/>
            <a:r>
              <a:rPr lang="en-US" b="1" i="1" dirty="0"/>
              <a:t>T</a:t>
            </a:r>
            <a:r>
              <a:rPr lang="en-US" dirty="0"/>
              <a:t>(0) = 1</a:t>
            </a:r>
          </a:p>
          <a:p>
            <a:pPr lvl="2"/>
            <a:r>
              <a:rPr lang="en-US" b="1" i="1" dirty="0"/>
              <a:t>T</a:t>
            </a:r>
            <a:r>
              <a:rPr lang="en-US" dirty="0"/>
              <a:t>(1) = 2</a:t>
            </a:r>
          </a:p>
          <a:p>
            <a:pPr lvl="1"/>
            <a:r>
              <a:rPr lang="en-US" dirty="0"/>
              <a:t>Recurrence relation</a:t>
            </a:r>
          </a:p>
          <a:p>
            <a:pPr lvl="2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+ </a:t>
            </a:r>
            <a:r>
              <a:rPr lang="en-US" b="1" i="1" dirty="0" err="1"/>
              <a:t>kT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-2) + 1,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2</a:t>
            </a:r>
          </a:p>
          <a:p>
            <a:pPr lvl="1"/>
            <a:r>
              <a:rPr lang="en-US" dirty="0">
                <a:sym typeface="Symbol"/>
              </a:rPr>
              <a:t>Find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(2),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(3), and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(4)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3294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recurrence relations in multiple 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recurrence relation: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3</a:t>
            </a:r>
            <a:r>
              <a:rPr lang="en-US" b="1" i="1" dirty="0"/>
              <a:t> 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– 1,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1</a:t>
            </a:r>
            <a:endParaRPr lang="en-US" dirty="0"/>
          </a:p>
          <a:p>
            <a:r>
              <a:rPr lang="en-US" dirty="0"/>
              <a:t>Now consider this one: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+1) = 3</a:t>
            </a:r>
            <a:r>
              <a:rPr lang="en-US" b="1" i="1" dirty="0"/>
              <a:t> 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– 1,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0</a:t>
            </a:r>
          </a:p>
          <a:p>
            <a:r>
              <a:rPr lang="en-US" dirty="0">
                <a:sym typeface="Symbol"/>
              </a:rPr>
              <a:t>Both recurrence relations have the same meaning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initial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 if the recurrence relations are equivalent, different initial conditions can cause a different sequence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3</a:t>
            </a:r>
            <a:r>
              <a:rPr lang="en-US" b="1" i="1" dirty="0"/>
              <a:t> 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-1),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2</a:t>
            </a:r>
          </a:p>
          <a:p>
            <a:pPr lvl="1"/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(1) = 2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3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-1), for all integers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2</a:t>
            </a:r>
          </a:p>
          <a:p>
            <a:pPr lvl="1"/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(1) = 1</a:t>
            </a:r>
          </a:p>
          <a:p>
            <a:pPr lvl="1"/>
            <a:r>
              <a:rPr lang="en-US" dirty="0">
                <a:sym typeface="Symbol"/>
              </a:rPr>
              <a:t>Find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(1) ,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(2) , and </a:t>
            </a:r>
            <a:r>
              <a:rPr lang="en-US" b="1" i="1" dirty="0">
                <a:sym typeface="Symbol"/>
              </a:rPr>
              <a:t>T</a:t>
            </a:r>
            <a:r>
              <a:rPr lang="en-US" dirty="0">
                <a:sym typeface="Symbol"/>
              </a:rPr>
              <a:t>(3)</a:t>
            </a:r>
          </a:p>
          <a:p>
            <a:pPr lvl="1"/>
            <a:r>
              <a:rPr lang="en-US" dirty="0">
                <a:sym typeface="Symbol"/>
              </a:rPr>
              <a:t>Find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(1) ,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(2) , and </a:t>
            </a:r>
            <a:r>
              <a:rPr lang="en-US" b="1" i="1" dirty="0">
                <a:sym typeface="Symbol"/>
              </a:rPr>
              <a:t>S</a:t>
            </a:r>
            <a:r>
              <a:rPr lang="en-US" dirty="0">
                <a:sym typeface="Symbol"/>
              </a:rPr>
              <a:t>(3)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1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Interest is compounded based on some period of time</a:t>
            </a:r>
          </a:p>
          <a:p>
            <a:r>
              <a:rPr lang="en-US" dirty="0"/>
              <a:t>We can define the value recursively</a:t>
            </a:r>
          </a:p>
          <a:p>
            <a:r>
              <a:rPr lang="en-US" dirty="0"/>
              <a:t>Let </a:t>
            </a:r>
            <a:r>
              <a:rPr lang="en-US" b="1" i="1" dirty="0" err="1"/>
              <a:t>i</a:t>
            </a:r>
            <a:r>
              <a:rPr lang="en-US" dirty="0"/>
              <a:t> is the </a:t>
            </a:r>
            <a:r>
              <a:rPr lang="en-US" b="1" dirty="0"/>
              <a:t>annual percentage rate</a:t>
            </a:r>
            <a:r>
              <a:rPr lang="en-US" dirty="0"/>
              <a:t> (APR) of interest</a:t>
            </a:r>
          </a:p>
          <a:p>
            <a:r>
              <a:rPr lang="en-US" dirty="0"/>
              <a:t>Let </a:t>
            </a:r>
            <a:r>
              <a:rPr lang="en-US" b="1" i="1" dirty="0"/>
              <a:t>m</a:t>
            </a:r>
            <a:r>
              <a:rPr lang="en-US" dirty="0"/>
              <a:t> be the number of times per year the interest is compounded</a:t>
            </a:r>
          </a:p>
          <a:p>
            <a:r>
              <a:rPr lang="en-US" dirty="0"/>
              <a:t>Thus, the total value of the investment at the </a:t>
            </a:r>
            <a:r>
              <a:rPr lang="en-US" b="1" i="1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period is</a:t>
            </a:r>
          </a:p>
          <a:p>
            <a:pPr lvl="1"/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+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-1)(</a:t>
            </a:r>
            <a:r>
              <a:rPr lang="en-US" b="1" i="1" dirty="0" err="1"/>
              <a:t>i</a:t>
            </a:r>
            <a:r>
              <a:rPr lang="en-US" dirty="0"/>
              <a:t>/</a:t>
            </a:r>
            <a:r>
              <a:rPr lang="en-US" b="1" i="1" dirty="0"/>
              <a:t>m</a:t>
            </a:r>
            <a:r>
              <a:rPr lang="en-US" dirty="0"/>
              <a:t>), </a:t>
            </a:r>
            <a:r>
              <a:rPr lang="en-US" b="1" i="1" dirty="0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1</a:t>
            </a:r>
            <a:endParaRPr lang="en-US" dirty="0"/>
          </a:p>
          <a:p>
            <a:pPr lvl="1"/>
            <a:r>
              <a:rPr lang="en-US" b="1" i="1" dirty="0"/>
              <a:t>P</a:t>
            </a:r>
            <a:r>
              <a:rPr lang="en-US" dirty="0"/>
              <a:t>(0) = initial principle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0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Recurrence Relations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93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… is confusing</a:t>
            </a:r>
          </a:p>
          <a:p>
            <a:r>
              <a:rPr lang="en-US" dirty="0"/>
              <a:t>We don't naturally think recursively (but perhaps you can raise your children to think that way?)</a:t>
            </a:r>
          </a:p>
          <a:p>
            <a:r>
              <a:rPr lang="en-US" dirty="0"/>
              <a:t>With an interest rate of </a:t>
            </a:r>
            <a:r>
              <a:rPr lang="en-US" b="1" i="1" dirty="0" err="1"/>
              <a:t>i</a:t>
            </a:r>
            <a:r>
              <a:rPr lang="en-US" dirty="0"/>
              <a:t>, a principle of </a:t>
            </a:r>
            <a:r>
              <a:rPr lang="en-US" b="1" i="1" dirty="0"/>
              <a:t>P</a:t>
            </a:r>
            <a:r>
              <a:rPr lang="en-US" dirty="0"/>
              <a:t>(0) , and </a:t>
            </a:r>
            <a:r>
              <a:rPr lang="en-US" b="1" i="1" dirty="0"/>
              <a:t>m</a:t>
            </a:r>
            <a:r>
              <a:rPr lang="en-US" dirty="0"/>
              <a:t> periods per year, the investment will yield </a:t>
            </a:r>
            <a:r>
              <a:rPr lang="en-US" b="1" i="1" dirty="0"/>
              <a:t>P</a:t>
            </a:r>
            <a:r>
              <a:rPr lang="en-US" dirty="0"/>
              <a:t>(0)(</a:t>
            </a:r>
            <a:r>
              <a:rPr lang="en-US" b="1" i="1" dirty="0" err="1"/>
              <a:t>i</a:t>
            </a:r>
            <a:r>
              <a:rPr lang="en-US" dirty="0"/>
              <a:t>/</a:t>
            </a:r>
            <a:r>
              <a:rPr lang="en-US" b="1" i="1" dirty="0"/>
              <a:t>m</a:t>
            </a:r>
            <a:r>
              <a:rPr lang="en-US" dirty="0"/>
              <a:t> + 1)</a:t>
            </a:r>
            <a:r>
              <a:rPr lang="en-US" b="1" i="1" baseline="30000" dirty="0"/>
              <a:t>k</a:t>
            </a:r>
            <a:r>
              <a:rPr lang="en-US" dirty="0"/>
              <a:t> after </a:t>
            </a:r>
            <a:r>
              <a:rPr lang="en-US" b="1" i="1" dirty="0"/>
              <a:t>k</a:t>
            </a:r>
            <a:r>
              <a:rPr lang="en-US" dirty="0"/>
              <a:t> periods</a:t>
            </a:r>
            <a:endParaRPr lang="en-US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164243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explicit formulas by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be able to turn recurrence relations into explicit formulas whenever possible</a:t>
            </a:r>
          </a:p>
          <a:p>
            <a:r>
              <a:rPr lang="en-US" dirty="0"/>
              <a:t>Often, the simplest way is to find these formulas by </a:t>
            </a:r>
            <a:r>
              <a:rPr lang="en-US" b="1" dirty="0"/>
              <a:t>iteration</a:t>
            </a:r>
          </a:p>
          <a:p>
            <a:r>
              <a:rPr lang="en-US" dirty="0"/>
              <a:t>The technique of iteration relies on writing out many expansions of the recursive sequence and looking for patterns</a:t>
            </a:r>
          </a:p>
          <a:p>
            <a:r>
              <a:rPr lang="en-US" dirty="0"/>
              <a:t>That's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0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pattern for the following recurrence relation: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+ 2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(0) = 1</a:t>
            </a:r>
          </a:p>
          <a:p>
            <a:r>
              <a:rPr lang="en-US" dirty="0"/>
              <a:t>Start at the first term</a:t>
            </a:r>
          </a:p>
          <a:p>
            <a:r>
              <a:rPr lang="en-US" dirty="0"/>
              <a:t>Write the next below</a:t>
            </a:r>
          </a:p>
          <a:p>
            <a:r>
              <a:rPr lang="en-US" dirty="0"/>
              <a:t>Do not combine like terms!</a:t>
            </a:r>
          </a:p>
          <a:p>
            <a:r>
              <a:rPr lang="en-US" dirty="0"/>
              <a:t>Leave everything in expanded form until patterns emerge</a:t>
            </a:r>
          </a:p>
        </p:txBody>
      </p:sp>
    </p:spTree>
    <p:extLst>
      <p:ext uri="{BB962C8B-B14F-4D97-AF65-F5344CB8AC3E}">
        <p14:creationId xmlns:p14="http://schemas.microsoft.com/office/powerpoint/2010/main" val="22242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principle, we should use mathematical induction to prove that the explicit formula we guess actually holds</a:t>
            </a:r>
          </a:p>
          <a:p>
            <a:r>
              <a:rPr lang="en-US" dirty="0"/>
              <a:t>The previous example (odd integers) shows a simple example of an arithmetic sequence</a:t>
            </a:r>
          </a:p>
          <a:p>
            <a:r>
              <a:rPr lang="en-US" dirty="0"/>
              <a:t>These are recurrences of the form: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+ </a:t>
            </a:r>
            <a:r>
              <a:rPr lang="en-US" b="1" i="1" dirty="0"/>
              <a:t>d</a:t>
            </a:r>
            <a:r>
              <a:rPr lang="en-US" dirty="0"/>
              <a:t>, for integers </a:t>
            </a:r>
            <a:r>
              <a:rPr lang="en-US" b="1" i="1" dirty="0"/>
              <a:t>k</a:t>
            </a:r>
            <a:r>
              <a:rPr lang="en-US" dirty="0"/>
              <a:t> ≥ 1</a:t>
            </a:r>
          </a:p>
          <a:p>
            <a:r>
              <a:rPr lang="en-US" dirty="0"/>
              <a:t>Note that these recurrences are always equivalent to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(0) + </a:t>
            </a:r>
            <a:r>
              <a:rPr lang="en-US" b="1" i="1" dirty="0" err="1"/>
              <a:t>dn</a:t>
            </a:r>
            <a:r>
              <a:rPr lang="en-US" dirty="0"/>
              <a:t>, for all integers </a:t>
            </a:r>
            <a:r>
              <a:rPr lang="en-US" b="1" i="1" dirty="0"/>
              <a:t>n</a:t>
            </a:r>
            <a:r>
              <a:rPr lang="en-US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344438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Exam 1 post mortem</a:t>
            </a:r>
          </a:p>
          <a:p>
            <a:r>
              <a:rPr lang="en-US" dirty="0"/>
              <a:t>Data compression example</a:t>
            </a:r>
          </a:p>
          <a:p>
            <a:r>
              <a:rPr lang="en-US" dirty="0" err="1"/>
              <a:t>Mergesort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a pattern for the following recurrence relation: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 err="1"/>
              <a:t>rT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-1), </a:t>
            </a:r>
            <a:r>
              <a:rPr lang="en-US" b="1" i="1" dirty="0"/>
              <a:t>k</a:t>
            </a:r>
            <a:r>
              <a:rPr lang="en-US" dirty="0"/>
              <a:t> ≥ 1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(0) = </a:t>
            </a:r>
            <a:r>
              <a:rPr lang="en-US" b="1" i="1" dirty="0"/>
              <a:t>a</a:t>
            </a:r>
          </a:p>
          <a:p>
            <a:r>
              <a:rPr lang="en-US" dirty="0"/>
              <a:t>Again, start at the first term</a:t>
            </a:r>
          </a:p>
          <a:p>
            <a:r>
              <a:rPr lang="en-US" dirty="0"/>
              <a:t>Write the next below</a:t>
            </a:r>
          </a:p>
          <a:p>
            <a:r>
              <a:rPr lang="en-US" dirty="0"/>
              <a:t>Do not combine like terms!</a:t>
            </a:r>
          </a:p>
          <a:p>
            <a:r>
              <a:rPr lang="en-US" dirty="0"/>
              <a:t>Leave everything in expanded form until patterns emerge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5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appears that any geometric sequence with the following form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 err="1"/>
              <a:t>rT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-1), </a:t>
            </a:r>
            <a:r>
              <a:rPr lang="en-US" b="1" i="1" dirty="0"/>
              <a:t>k</a:t>
            </a:r>
            <a:r>
              <a:rPr lang="en-US" dirty="0"/>
              <a:t> ≥ 1</a:t>
            </a:r>
          </a:p>
          <a:p>
            <a:r>
              <a:rPr lang="en-US" dirty="0"/>
              <a:t>is equivalent to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(0)</a:t>
            </a:r>
            <a:r>
              <a:rPr lang="en-US" b="1" i="1" dirty="0" err="1"/>
              <a:t>r</a:t>
            </a:r>
            <a:r>
              <a:rPr lang="en-US" b="1" i="1" baseline="30000" dirty="0" err="1"/>
              <a:t>n</a:t>
            </a:r>
            <a:r>
              <a:rPr lang="en-US" dirty="0"/>
              <a:t>, for all integers </a:t>
            </a:r>
            <a:r>
              <a:rPr lang="en-US" b="1" i="1" dirty="0"/>
              <a:t>n</a:t>
            </a:r>
            <a:r>
              <a:rPr lang="en-US" dirty="0"/>
              <a:t> ≥ 0</a:t>
            </a:r>
          </a:p>
          <a:p>
            <a:r>
              <a:rPr lang="en-US" dirty="0"/>
              <a:t>This result applies directly to compound interest calculation</a:t>
            </a:r>
          </a:p>
        </p:txBody>
      </p:sp>
    </p:spTree>
    <p:extLst>
      <p:ext uri="{BB962C8B-B14F-4D97-AF65-F5344CB8AC3E}">
        <p14:creationId xmlns:p14="http://schemas.microsoft.com/office/powerpoint/2010/main" val="320999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Employing outside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863609"/>
          </a:xfrm>
        </p:spPr>
        <p:txBody>
          <a:bodyPr>
            <a:normAutofit/>
          </a:bodyPr>
          <a:lstStyle/>
          <a:p>
            <a:r>
              <a:rPr lang="en-US" dirty="0"/>
              <a:t>Intelligent pattern matching gets you a long way</a:t>
            </a:r>
          </a:p>
          <a:p>
            <a:r>
              <a:rPr lang="en-US" dirty="0"/>
              <a:t>However, it is sometimes necessary to substitute in some known formula to simplify a series of terms</a:t>
            </a:r>
          </a:p>
          <a:p>
            <a:r>
              <a:rPr lang="en-US" dirty="0"/>
              <a:t>Recall</a:t>
            </a:r>
          </a:p>
          <a:p>
            <a:pPr lvl="1"/>
            <a:r>
              <a:rPr lang="en-US" dirty="0"/>
              <a:t>Geometric series: 1 + </a:t>
            </a:r>
            <a:r>
              <a:rPr lang="en-US" b="1" i="1" dirty="0"/>
              <a:t>r</a:t>
            </a:r>
            <a:r>
              <a:rPr lang="en-US" dirty="0"/>
              <a:t> + </a:t>
            </a:r>
            <a:r>
              <a:rPr lang="en-US" b="1" i="1" dirty="0"/>
              <a:t>r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b="1" i="1" dirty="0" err="1"/>
              <a:t>r</a:t>
            </a:r>
            <a:r>
              <a:rPr lang="en-US" b="1" i="1" baseline="30000" dirty="0" err="1"/>
              <a:t>n</a:t>
            </a:r>
            <a:r>
              <a:rPr lang="en-US" dirty="0"/>
              <a:t> = (</a:t>
            </a:r>
            <a:r>
              <a:rPr lang="en-US" b="1" i="1" dirty="0"/>
              <a:t>r</a:t>
            </a:r>
            <a:r>
              <a:rPr lang="en-US" b="1" i="1" baseline="30000" dirty="0"/>
              <a:t>n</a:t>
            </a:r>
            <a:r>
              <a:rPr lang="en-US" baseline="30000" dirty="0"/>
              <a:t>+1</a:t>
            </a:r>
            <a:r>
              <a:rPr lang="en-US" dirty="0"/>
              <a:t> – 1)/(</a:t>
            </a:r>
            <a:r>
              <a:rPr lang="en-US" b="1" i="1" dirty="0"/>
              <a:t>r</a:t>
            </a:r>
            <a:r>
              <a:rPr lang="en-US" dirty="0"/>
              <a:t> – 1) </a:t>
            </a:r>
          </a:p>
          <a:p>
            <a:pPr lvl="1"/>
            <a:r>
              <a:rPr lang="en-US" dirty="0"/>
              <a:t>Arithmetic series: 1 + 2 + 3 + … + </a:t>
            </a:r>
            <a:r>
              <a:rPr lang="en-US" b="1" i="1" dirty="0"/>
              <a:t>n</a:t>
            </a:r>
            <a:r>
              <a:rPr lang="en-US" dirty="0"/>
              <a:t>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+ 1)/2</a:t>
            </a:r>
          </a:p>
        </p:txBody>
      </p:sp>
    </p:spTree>
    <p:extLst>
      <p:ext uri="{BB962C8B-B14F-4D97-AF65-F5344CB8AC3E}">
        <p14:creationId xmlns:p14="http://schemas.microsoft.com/office/powerpoint/2010/main" val="93801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edges are in a complete graph?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a complete graph, every node is connected to every other node</a:t>
            </a:r>
          </a:p>
          <a:p>
            <a:r>
              <a:rPr lang="en-US" dirty="0"/>
              <a:t>If we want to make a complete graph with </a:t>
            </a:r>
            <a:r>
              <a:rPr lang="en-US" b="1" i="1" dirty="0"/>
              <a:t>k</a:t>
            </a:r>
            <a:r>
              <a:rPr lang="en-US" dirty="0"/>
              <a:t> nodes, we can take a complete graph with </a:t>
            </a:r>
            <a:r>
              <a:rPr lang="en-US" b="1" i="1" dirty="0"/>
              <a:t>k</a:t>
            </a:r>
            <a:r>
              <a:rPr lang="en-US" dirty="0"/>
              <a:t> – 1 nodes, add a new node, and add </a:t>
            </a:r>
            <a:r>
              <a:rPr lang="en-US" b="1" i="1" dirty="0"/>
              <a:t>k</a:t>
            </a:r>
            <a:r>
              <a:rPr lang="en-US" dirty="0"/>
              <a:t> – 1 edges (so that all the old nodes are connected to the </a:t>
            </a:r>
            <a:r>
              <a:rPr lang="en-US"/>
              <a:t>new node)</a:t>
            </a:r>
            <a:endParaRPr lang="en-US" dirty="0"/>
          </a:p>
          <a:p>
            <a:r>
              <a:rPr lang="en-US" dirty="0"/>
              <a:t>Recursively, this means that the number of edges in a complete graph is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 =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-1) + (</a:t>
            </a:r>
            <a:r>
              <a:rPr lang="en-US" b="1" i="1" dirty="0"/>
              <a:t>k</a:t>
            </a:r>
            <a:r>
              <a:rPr lang="en-US" dirty="0"/>
              <a:t> – 1), </a:t>
            </a:r>
            <a:r>
              <a:rPr lang="en-US" b="1" i="1" dirty="0"/>
              <a:t>k</a:t>
            </a:r>
            <a:r>
              <a:rPr lang="en-US" dirty="0"/>
              <a:t> ≥ 2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(1)</a:t>
            </a:r>
            <a:r>
              <a:rPr lang="en-US" b="1" i="1" dirty="0"/>
              <a:t> </a:t>
            </a:r>
            <a:r>
              <a:rPr lang="en-US" dirty="0"/>
              <a:t> = 0  (no edges in a graph with a single node)</a:t>
            </a:r>
          </a:p>
          <a:p>
            <a:r>
              <a:rPr lang="en-US" dirty="0"/>
              <a:t>Use iteration to solve this recurrence relation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2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long does binary search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model the running time for binary search as a recurrence relation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/2) + </a:t>
            </a:r>
            <a:r>
              <a:rPr lang="en-US" b="1" i="1" dirty="0"/>
              <a:t>c</a:t>
            </a:r>
            <a:r>
              <a:rPr lang="en-US" dirty="0"/>
              <a:t>, </a:t>
            </a:r>
            <a:r>
              <a:rPr lang="en-US" b="1" i="1" dirty="0"/>
              <a:t>k</a:t>
            </a:r>
            <a:r>
              <a:rPr lang="en-US" dirty="0"/>
              <a:t> ≥ 2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(1)</a:t>
            </a:r>
            <a:r>
              <a:rPr lang="en-US" b="1" i="1" dirty="0"/>
              <a:t> </a:t>
            </a:r>
            <a:r>
              <a:rPr lang="en-US" dirty="0"/>
              <a:t> = </a:t>
            </a:r>
            <a:r>
              <a:rPr lang="en-US" b="1" i="1" dirty="0"/>
              <a:t>c</a:t>
            </a:r>
            <a:r>
              <a:rPr lang="en-US" dirty="0"/>
              <a:t>  </a:t>
            </a:r>
          </a:p>
          <a:p>
            <a:r>
              <a:rPr lang="en-US" dirty="0"/>
              <a:t>Use iteration to solve this recurrence relation</a:t>
            </a:r>
          </a:p>
          <a:p>
            <a:r>
              <a:rPr lang="en-US" dirty="0"/>
              <a:t>Instead of plugging in values 1, 2, 3,… , try powers of two: 1, 2, 4, 8,…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3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Recurrence Relations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63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Further Recurrence Relations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9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recurrence relations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have seen that recurrence relations of the form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i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are bounded by O(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 log 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)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What about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i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where </a:t>
                </a:r>
                <a:r>
                  <a:rPr lang="en-US" b="1" i="1" dirty="0">
                    <a:ea typeface="Cambria Math" panose="02040503050406030204" pitchFamily="18" charset="0"/>
                  </a:rPr>
                  <a:t>q</a:t>
                </a:r>
                <a:r>
                  <a:rPr lang="en-US" dirty="0">
                    <a:ea typeface="Cambria Math" panose="02040503050406030204" pitchFamily="18" charset="0"/>
                  </a:rPr>
                  <a:t> is bigger than 2 (more than two sub-problems)?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There will still be log</a:t>
                </a:r>
                <a:r>
                  <a:rPr lang="en-US" baseline="-25000" dirty="0">
                    <a:ea typeface="Cambria Math" panose="02040503050406030204" pitchFamily="18" charset="0"/>
                  </a:rPr>
                  <a:t>2</a:t>
                </a:r>
                <a:r>
                  <a:rPr lang="en-US" b="1" i="1" dirty="0">
                    <a:ea typeface="Cambria Math" panose="02040503050406030204" pitchFamily="18" charset="0"/>
                  </a:rPr>
                  <a:t>n</a:t>
                </a:r>
                <a:r>
                  <a:rPr lang="en-US" dirty="0">
                    <a:ea typeface="Cambria Math" panose="02040503050406030204" pitchFamily="18" charset="0"/>
                  </a:rPr>
                  <a:t> levels of recursion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However, there will not be a consistent </a:t>
                </a:r>
                <a:r>
                  <a:rPr lang="en-US" b="1" i="1" dirty="0" err="1">
                    <a:ea typeface="Cambria Math" panose="02040503050406030204" pitchFamily="18" charset="0"/>
                  </a:rPr>
                  <a:t>cn</a:t>
                </a:r>
                <a:r>
                  <a:rPr lang="en-US" dirty="0">
                    <a:ea typeface="Cambria Math" panose="02040503050406030204" pitchFamily="18" charset="0"/>
                  </a:rPr>
                  <a:t> amount of work at each level</a:t>
                </a: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 r="-1778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</a:t>
            </a:r>
            <a:r>
              <a:rPr lang="en-US" i="1" dirty="0"/>
              <a:t>q</a:t>
            </a:r>
            <a:r>
              <a:rPr lang="en-US" dirty="0"/>
              <a:t> = 3</a:t>
            </a:r>
          </a:p>
        </p:txBody>
      </p:sp>
      <p:cxnSp>
        <p:nvCxnSpPr>
          <p:cNvPr id="4" name="Straight Connector 3"/>
          <p:cNvCxnSpPr>
            <a:stCxn id="18" idx="3"/>
            <a:endCxn id="19" idx="0"/>
          </p:cNvCxnSpPr>
          <p:nvPr/>
        </p:nvCxnSpPr>
        <p:spPr>
          <a:xfrm flipH="1">
            <a:off x="2892742" y="2685664"/>
            <a:ext cx="2119733" cy="895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8" idx="4"/>
            <a:endCxn id="20" idx="0"/>
          </p:cNvCxnSpPr>
          <p:nvPr/>
        </p:nvCxnSpPr>
        <p:spPr>
          <a:xfrm>
            <a:off x="5254941" y="2786098"/>
            <a:ext cx="0" cy="7953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3"/>
            <a:endCxn id="23" idx="0"/>
          </p:cNvCxnSpPr>
          <p:nvPr/>
        </p:nvCxnSpPr>
        <p:spPr>
          <a:xfrm flipH="1">
            <a:off x="2095500" y="4166767"/>
            <a:ext cx="554774" cy="8838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21" idx="0"/>
            <a:endCxn id="19" idx="5"/>
          </p:cNvCxnSpPr>
          <p:nvPr/>
        </p:nvCxnSpPr>
        <p:spPr>
          <a:xfrm flipH="1" flipV="1">
            <a:off x="3135209" y="4166768"/>
            <a:ext cx="519533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3"/>
            <a:endCxn id="24" idx="0"/>
          </p:cNvCxnSpPr>
          <p:nvPr/>
        </p:nvCxnSpPr>
        <p:spPr>
          <a:xfrm flipH="1">
            <a:off x="4520048" y="4166768"/>
            <a:ext cx="492426" cy="8826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0" idx="5"/>
            <a:endCxn id="22" idx="0"/>
          </p:cNvCxnSpPr>
          <p:nvPr/>
        </p:nvCxnSpPr>
        <p:spPr>
          <a:xfrm>
            <a:off x="5497409" y="4166768"/>
            <a:ext cx="519533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23" idx="3"/>
          </p:cNvCxnSpPr>
          <p:nvPr/>
        </p:nvCxnSpPr>
        <p:spPr>
          <a:xfrm flipV="1">
            <a:off x="1635441" y="5635995"/>
            <a:ext cx="217592" cy="94596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21" idx="3"/>
          </p:cNvCxnSpPr>
          <p:nvPr/>
        </p:nvCxnSpPr>
        <p:spPr>
          <a:xfrm flipV="1">
            <a:off x="3281072" y="5654191"/>
            <a:ext cx="131202" cy="93694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24" idx="3"/>
          </p:cNvCxnSpPr>
          <p:nvPr/>
        </p:nvCxnSpPr>
        <p:spPr>
          <a:xfrm flipV="1">
            <a:off x="4141925" y="5634787"/>
            <a:ext cx="135657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2" idx="3"/>
          </p:cNvCxnSpPr>
          <p:nvPr/>
        </p:nvCxnSpPr>
        <p:spPr>
          <a:xfrm flipV="1">
            <a:off x="5714318" y="5654192"/>
            <a:ext cx="60156" cy="955807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23" idx="5"/>
          </p:cNvCxnSpPr>
          <p:nvPr/>
        </p:nvCxnSpPr>
        <p:spPr>
          <a:xfrm flipH="1" flipV="1">
            <a:off x="2337968" y="5635995"/>
            <a:ext cx="89441" cy="94596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1" idx="5"/>
          </p:cNvCxnSpPr>
          <p:nvPr/>
        </p:nvCxnSpPr>
        <p:spPr>
          <a:xfrm flipH="1" flipV="1">
            <a:off x="3897209" y="5654191"/>
            <a:ext cx="138531" cy="95701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24" idx="5"/>
          </p:cNvCxnSpPr>
          <p:nvPr/>
        </p:nvCxnSpPr>
        <p:spPr>
          <a:xfrm flipH="1" flipV="1">
            <a:off x="4762516" y="5634788"/>
            <a:ext cx="138535" cy="9752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22" idx="5"/>
          </p:cNvCxnSpPr>
          <p:nvPr/>
        </p:nvCxnSpPr>
        <p:spPr>
          <a:xfrm flipH="1" flipV="1">
            <a:off x="6259408" y="5654191"/>
            <a:ext cx="135528" cy="92776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765212" y="2209800"/>
            <a:ext cx="15217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i="1" dirty="0" err="1"/>
              <a:t>cn</a:t>
            </a:r>
            <a:endParaRPr lang="en-US" sz="3600" b="1" i="1" dirty="0"/>
          </a:p>
          <a:p>
            <a:pPr algn="r"/>
            <a:endParaRPr lang="en-US" sz="5400" b="1" i="1" dirty="0"/>
          </a:p>
          <a:p>
            <a:pPr algn="r"/>
            <a:r>
              <a:rPr lang="en-US" sz="3600" dirty="0"/>
              <a:t>(3/2)</a:t>
            </a:r>
            <a:r>
              <a:rPr lang="en-US" sz="3600" b="1" i="1" dirty="0" err="1"/>
              <a:t>cn</a:t>
            </a:r>
            <a:endParaRPr lang="en-US" sz="3600" b="1" i="1" dirty="0"/>
          </a:p>
          <a:p>
            <a:pPr algn="r"/>
            <a:endParaRPr lang="en-US" sz="5400" b="1" i="1" dirty="0"/>
          </a:p>
          <a:p>
            <a:pPr algn="r"/>
            <a:r>
              <a:rPr lang="en-US" sz="3600" dirty="0"/>
              <a:t>(9/4)</a:t>
            </a:r>
            <a:r>
              <a:rPr lang="en-US" sz="3600" b="1" i="1" dirty="0" err="1"/>
              <a:t>cn</a:t>
            </a:r>
            <a:endParaRPr lang="en-US" sz="3600" b="1" i="1" dirty="0"/>
          </a:p>
        </p:txBody>
      </p:sp>
      <p:cxnSp>
        <p:nvCxnSpPr>
          <p:cNvPr id="31" name="Straight Connector 30"/>
          <p:cNvCxnSpPr>
            <a:stCxn id="37" idx="3"/>
            <a:endCxn id="39" idx="0"/>
          </p:cNvCxnSpPr>
          <p:nvPr/>
        </p:nvCxnSpPr>
        <p:spPr>
          <a:xfrm flipH="1">
            <a:off x="6790633" y="4198648"/>
            <a:ext cx="518834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8" idx="0"/>
            <a:endCxn id="37" idx="5"/>
          </p:cNvCxnSpPr>
          <p:nvPr/>
        </p:nvCxnSpPr>
        <p:spPr>
          <a:xfrm flipH="1" flipV="1">
            <a:off x="7794401" y="4198648"/>
            <a:ext cx="508540" cy="9020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9" idx="3"/>
          </p:cNvCxnSpPr>
          <p:nvPr/>
        </p:nvCxnSpPr>
        <p:spPr>
          <a:xfrm flipV="1">
            <a:off x="6436042" y="5686072"/>
            <a:ext cx="112125" cy="870177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8" idx="3"/>
          </p:cNvCxnSpPr>
          <p:nvPr/>
        </p:nvCxnSpPr>
        <p:spPr>
          <a:xfrm flipV="1">
            <a:off x="7960042" y="5686071"/>
            <a:ext cx="100433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9" idx="5"/>
          </p:cNvCxnSpPr>
          <p:nvPr/>
        </p:nvCxnSpPr>
        <p:spPr>
          <a:xfrm flipH="1" flipV="1">
            <a:off x="7033101" y="5686071"/>
            <a:ext cx="138531" cy="90506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8" idx="5"/>
          </p:cNvCxnSpPr>
          <p:nvPr/>
        </p:nvCxnSpPr>
        <p:spPr>
          <a:xfrm flipH="1" flipV="1">
            <a:off x="8545408" y="5686071"/>
            <a:ext cx="170276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8" idx="5"/>
            <a:endCxn id="37" idx="1"/>
          </p:cNvCxnSpPr>
          <p:nvPr/>
        </p:nvCxnSpPr>
        <p:spPr>
          <a:xfrm>
            <a:off x="5497409" y="2685665"/>
            <a:ext cx="1812059" cy="10280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4"/>
            <a:endCxn id="47" idx="0"/>
          </p:cNvCxnSpPr>
          <p:nvPr/>
        </p:nvCxnSpPr>
        <p:spPr>
          <a:xfrm>
            <a:off x="2892741" y="4267200"/>
            <a:ext cx="0" cy="7925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47" idx="3"/>
          </p:cNvCxnSpPr>
          <p:nvPr/>
        </p:nvCxnSpPr>
        <p:spPr>
          <a:xfrm flipV="1">
            <a:off x="2485204" y="5645165"/>
            <a:ext cx="165070" cy="101611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7" idx="5"/>
          </p:cNvCxnSpPr>
          <p:nvPr/>
        </p:nvCxnSpPr>
        <p:spPr>
          <a:xfrm flipH="1" flipV="1">
            <a:off x="3135208" y="5645165"/>
            <a:ext cx="89442" cy="945966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8" idx="3"/>
          </p:cNvCxnSpPr>
          <p:nvPr/>
        </p:nvCxnSpPr>
        <p:spPr>
          <a:xfrm flipV="1">
            <a:off x="4920839" y="5634787"/>
            <a:ext cx="100433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58" idx="5"/>
          </p:cNvCxnSpPr>
          <p:nvPr/>
        </p:nvCxnSpPr>
        <p:spPr>
          <a:xfrm flipH="1" flipV="1">
            <a:off x="5506205" y="5634787"/>
            <a:ext cx="173018" cy="94717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0" idx="4"/>
            <a:endCxn id="58" idx="0"/>
          </p:cNvCxnSpPr>
          <p:nvPr/>
        </p:nvCxnSpPr>
        <p:spPr>
          <a:xfrm>
            <a:off x="5254942" y="4267200"/>
            <a:ext cx="8797" cy="7822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73" idx="0"/>
            <a:endCxn id="37" idx="4"/>
          </p:cNvCxnSpPr>
          <p:nvPr/>
        </p:nvCxnSpPr>
        <p:spPr>
          <a:xfrm flipH="1" flipV="1">
            <a:off x="7551935" y="4299081"/>
            <a:ext cx="16139" cy="8181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3" idx="3"/>
          </p:cNvCxnSpPr>
          <p:nvPr/>
        </p:nvCxnSpPr>
        <p:spPr>
          <a:xfrm flipV="1">
            <a:off x="7225174" y="5702550"/>
            <a:ext cx="100433" cy="89179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73" idx="5"/>
          </p:cNvCxnSpPr>
          <p:nvPr/>
        </p:nvCxnSpPr>
        <p:spPr>
          <a:xfrm flipH="1" flipV="1">
            <a:off x="7810540" y="5702550"/>
            <a:ext cx="95984" cy="90744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23" idx="4"/>
          </p:cNvCxnSpPr>
          <p:nvPr/>
        </p:nvCxnSpPr>
        <p:spPr>
          <a:xfrm flipV="1">
            <a:off x="2064908" y="5736428"/>
            <a:ext cx="30593" cy="87357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47" idx="4"/>
          </p:cNvCxnSpPr>
          <p:nvPr/>
        </p:nvCxnSpPr>
        <p:spPr>
          <a:xfrm flipV="1">
            <a:off x="2877445" y="5745599"/>
            <a:ext cx="15297" cy="91568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21" idx="4"/>
          </p:cNvCxnSpPr>
          <p:nvPr/>
        </p:nvCxnSpPr>
        <p:spPr>
          <a:xfrm flipV="1">
            <a:off x="3646831" y="5754624"/>
            <a:ext cx="7910" cy="883860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24" idx="4"/>
          </p:cNvCxnSpPr>
          <p:nvPr/>
        </p:nvCxnSpPr>
        <p:spPr>
          <a:xfrm flipV="1">
            <a:off x="4510536" y="5735221"/>
            <a:ext cx="9513" cy="8559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58" idx="4"/>
          </p:cNvCxnSpPr>
          <p:nvPr/>
        </p:nvCxnSpPr>
        <p:spPr>
          <a:xfrm flipV="1">
            <a:off x="5263738" y="5735221"/>
            <a:ext cx="0" cy="85591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22" idx="4"/>
          </p:cNvCxnSpPr>
          <p:nvPr/>
        </p:nvCxnSpPr>
        <p:spPr>
          <a:xfrm flipH="1" flipV="1">
            <a:off x="6016941" y="5754624"/>
            <a:ext cx="15822" cy="85537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endCxn id="39" idx="4"/>
          </p:cNvCxnSpPr>
          <p:nvPr/>
        </p:nvCxnSpPr>
        <p:spPr>
          <a:xfrm flipH="1" flipV="1">
            <a:off x="6790634" y="5786505"/>
            <a:ext cx="25745" cy="861151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73" idx="4"/>
          </p:cNvCxnSpPr>
          <p:nvPr/>
        </p:nvCxnSpPr>
        <p:spPr>
          <a:xfrm flipV="1">
            <a:off x="7568073" y="5802984"/>
            <a:ext cx="0" cy="807015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38" idx="4"/>
          </p:cNvCxnSpPr>
          <p:nvPr/>
        </p:nvCxnSpPr>
        <p:spPr>
          <a:xfrm flipV="1">
            <a:off x="8302941" y="5786504"/>
            <a:ext cx="0" cy="803904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12041" y="2100297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endParaRPr lang="en-US" sz="2000" b="1" i="1" dirty="0"/>
          </a:p>
        </p:txBody>
      </p:sp>
      <p:sp>
        <p:nvSpPr>
          <p:cNvPr id="19" name="Oval 18"/>
          <p:cNvSpPr/>
          <p:nvPr/>
        </p:nvSpPr>
        <p:spPr>
          <a:xfrm>
            <a:off x="2549841" y="358140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20" name="Oval 19"/>
          <p:cNvSpPr/>
          <p:nvPr/>
        </p:nvSpPr>
        <p:spPr>
          <a:xfrm>
            <a:off x="4912041" y="358140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21" name="Oval 20"/>
          <p:cNvSpPr/>
          <p:nvPr/>
        </p:nvSpPr>
        <p:spPr>
          <a:xfrm>
            <a:off x="3311841" y="506882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2" name="Oval 21"/>
          <p:cNvSpPr/>
          <p:nvPr/>
        </p:nvSpPr>
        <p:spPr>
          <a:xfrm>
            <a:off x="5674041" y="506882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3" name="Oval 22"/>
          <p:cNvSpPr/>
          <p:nvPr/>
        </p:nvSpPr>
        <p:spPr>
          <a:xfrm>
            <a:off x="1752600" y="5050627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24" name="Oval 23"/>
          <p:cNvSpPr/>
          <p:nvPr/>
        </p:nvSpPr>
        <p:spPr>
          <a:xfrm>
            <a:off x="4177148" y="504942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37" name="Oval 36"/>
          <p:cNvSpPr/>
          <p:nvPr/>
        </p:nvSpPr>
        <p:spPr>
          <a:xfrm>
            <a:off x="7209034" y="361328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38" name="Oval 37"/>
          <p:cNvSpPr/>
          <p:nvPr/>
        </p:nvSpPr>
        <p:spPr>
          <a:xfrm>
            <a:off x="7960041" y="510070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39" name="Oval 38"/>
          <p:cNvSpPr/>
          <p:nvPr/>
        </p:nvSpPr>
        <p:spPr>
          <a:xfrm>
            <a:off x="6447733" y="5100704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47" name="Oval 46"/>
          <p:cNvSpPr/>
          <p:nvPr/>
        </p:nvSpPr>
        <p:spPr>
          <a:xfrm>
            <a:off x="2549841" y="5059798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58" name="Oval 57"/>
          <p:cNvSpPr/>
          <p:nvPr/>
        </p:nvSpPr>
        <p:spPr>
          <a:xfrm>
            <a:off x="4920838" y="5049420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73" name="Oval 72"/>
          <p:cNvSpPr/>
          <p:nvPr/>
        </p:nvSpPr>
        <p:spPr>
          <a:xfrm>
            <a:off x="7225173" y="5117183"/>
            <a:ext cx="685800" cy="6858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66012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to summation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For </a:t>
                </a:r>
                <a:r>
                  <a:rPr lang="en-US" b="1" i="1" dirty="0"/>
                  <a:t>q</a:t>
                </a:r>
                <a:r>
                  <a:rPr lang="en-US" dirty="0"/>
                  <a:t> = 3, it's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func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𝑐𝑛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In general, it's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𝑐𝑛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is a geometric series,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02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</a:t>
                </a:r>
                <a:r>
                  <a:rPr lang="en-US" b="1" i="1" dirty="0"/>
                  <a:t>r</a:t>
                </a:r>
                <a:r>
                  <a:rPr lang="en-US" dirty="0"/>
                  <a:t> – 1 is a constant, we can pull it out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/>
                  <a:t>, 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/2)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)−1</m:t>
                        </m:r>
                      </m:sup>
                    </m:sSup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)−1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2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about a single sub-problem?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will still have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– 1 levels</a:t>
                </a:r>
              </a:p>
              <a:p>
                <a:r>
                  <a:rPr lang="en-US" dirty="0"/>
                  <a:t>However, we'll cut our work in half each time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𝑐𝑛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Summing all the way to infinity,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+…=2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Thus,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r>
                  <a:rPr lang="en-US" dirty="0"/>
                  <a:t> 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90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might that look like in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non-recursive version in Java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We've just shown that this is O(</a:t>
            </a:r>
            <a:r>
              <a:rPr lang="en-US" b="1" i="1" dirty="0"/>
              <a:t>n</a:t>
            </a:r>
            <a:r>
              <a:rPr lang="en-US" dirty="0"/>
              <a:t>), in spite of the two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2514600"/>
            <a:ext cx="83820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0;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2 )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= 1; j &lt;=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counter++;</a:t>
            </a:r>
          </a:p>
        </p:txBody>
      </p:sp>
    </p:spTree>
    <p:extLst>
      <p:ext uri="{BB962C8B-B14F-4D97-AF65-F5344CB8AC3E}">
        <p14:creationId xmlns:p14="http://schemas.microsoft.com/office/powerpoint/2010/main" val="170822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2C4F-65D9-41D8-BF1D-D2B039079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588B2-51D2-4D10-9A16-F0E777FD6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43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Counting inversions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Assignment 3 is due on Friday</a:t>
            </a:r>
          </a:p>
          <a:p>
            <a:r>
              <a:rPr lang="en-US" dirty="0"/>
              <a:t>Read section 5.3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dirty="0"/>
              <a:t>Hristov teaching demo:		2/19	11:30-12:25 a.m. </a:t>
            </a:r>
            <a:r>
              <a:rPr lang="en-US"/>
              <a:t>in Point 113</a:t>
            </a:r>
          </a:p>
          <a:p>
            <a:pPr lvl="1"/>
            <a:r>
              <a:rPr lang="en-US"/>
              <a:t>Hristov </a:t>
            </a:r>
            <a:r>
              <a:rPr lang="en-US" dirty="0"/>
              <a:t>research talk:		2/19	4:30-5:30 p.m. in Point 139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3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the planet </a:t>
            </a:r>
            <a:r>
              <a:rPr lang="en-US" dirty="0" err="1"/>
              <a:t>Og</a:t>
            </a:r>
            <a:r>
              <a:rPr lang="en-US" dirty="0"/>
              <a:t>, there are green people and red people</a:t>
            </a:r>
          </a:p>
          <a:p>
            <a:r>
              <a:rPr lang="en-US" dirty="0"/>
              <a:t>Likewise, there are northerners and southerners</a:t>
            </a:r>
          </a:p>
          <a:p>
            <a:r>
              <a:rPr lang="en-US" dirty="0">
                <a:solidFill>
                  <a:srgbClr val="00B050"/>
                </a:solidFill>
              </a:rPr>
              <a:t>Green </a:t>
            </a:r>
            <a:r>
              <a:rPr lang="en-US" dirty="0"/>
              <a:t>northerners tell the truth</a:t>
            </a:r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northerners lie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southerners lie</a:t>
            </a:r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southerners tell the truth</a:t>
            </a:r>
          </a:p>
          <a:p>
            <a:r>
              <a:rPr lang="en-US" dirty="0"/>
              <a:t>Consider the following statements by two natives named </a:t>
            </a:r>
            <a:r>
              <a:rPr lang="en-US" dirty="0" err="1"/>
              <a:t>Ork</a:t>
            </a:r>
            <a:r>
              <a:rPr lang="en-US" dirty="0"/>
              <a:t> and Bork:</a:t>
            </a:r>
          </a:p>
          <a:p>
            <a:pPr lvl="1"/>
            <a:r>
              <a:rPr lang="en-US" b="1" dirty="0" err="1"/>
              <a:t>Ork</a:t>
            </a:r>
            <a:r>
              <a:rPr lang="en-US" b="1" dirty="0"/>
              <a:t>: </a:t>
            </a:r>
            <a:r>
              <a:rPr lang="en-US" dirty="0"/>
              <a:t>Bork is from the north</a:t>
            </a:r>
          </a:p>
          <a:p>
            <a:pPr lvl="1"/>
            <a:r>
              <a:rPr lang="en-US" b="1" dirty="0"/>
              <a:t>Bork:</a:t>
            </a:r>
            <a:r>
              <a:rPr lang="en-US" dirty="0"/>
              <a:t> </a:t>
            </a:r>
            <a:r>
              <a:rPr lang="en-US" dirty="0" err="1"/>
              <a:t>Ork</a:t>
            </a:r>
            <a:r>
              <a:rPr lang="en-US" dirty="0"/>
              <a:t> is from the south</a:t>
            </a:r>
          </a:p>
          <a:p>
            <a:pPr lvl="1"/>
            <a:r>
              <a:rPr lang="en-US" b="1" dirty="0" err="1"/>
              <a:t>Ork</a:t>
            </a:r>
            <a:r>
              <a:rPr lang="en-US" b="1" dirty="0"/>
              <a:t>:</a:t>
            </a:r>
            <a:r>
              <a:rPr lang="en-US" dirty="0"/>
              <a:t> Bork is red</a:t>
            </a:r>
          </a:p>
          <a:p>
            <a:pPr lvl="1"/>
            <a:r>
              <a:rPr lang="en-US" b="1" dirty="0"/>
              <a:t>Bork:</a:t>
            </a:r>
            <a:r>
              <a:rPr lang="en-US" dirty="0"/>
              <a:t> </a:t>
            </a:r>
            <a:r>
              <a:rPr lang="en-US" dirty="0" err="1"/>
              <a:t>Ork</a:t>
            </a:r>
            <a:r>
              <a:rPr lang="en-US" dirty="0"/>
              <a:t> is green</a:t>
            </a:r>
          </a:p>
          <a:p>
            <a:r>
              <a:rPr lang="en-US" dirty="0"/>
              <a:t>What are the colors and origins of </a:t>
            </a:r>
            <a:r>
              <a:rPr lang="en-US" dirty="0" err="1"/>
              <a:t>Ork</a:t>
            </a:r>
            <a:r>
              <a:rPr lang="en-US" dirty="0"/>
              <a:t> and Bork? </a:t>
            </a:r>
          </a:p>
        </p:txBody>
      </p:sp>
    </p:spTree>
    <p:extLst>
      <p:ext uri="{BB962C8B-B14F-4D97-AF65-F5344CB8AC3E}">
        <p14:creationId xmlns:p14="http://schemas.microsoft.com/office/powerpoint/2010/main" val="866407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Recursive 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If we can, we want to turn the recursive version of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into an explicit (non-recursive) Big Oh bound</a:t>
                </a:r>
              </a:p>
              <a:p>
                <a:r>
                  <a:rPr lang="en-US" dirty="0"/>
                  <a:t>Before we do, note that we could similarly have written: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Also, we can't guarantee that </a:t>
                </a:r>
                <a:r>
                  <a:rPr lang="en-US" b="1" i="1" dirty="0"/>
                  <a:t>n</a:t>
                </a:r>
                <a:r>
                  <a:rPr lang="en-US" dirty="0"/>
                  <a:t> is even</a:t>
                </a: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A more accurate statement would be</a:t>
                </a:r>
              </a:p>
              <a:p>
                <a:pPr marL="118872" lvl="1" indent="0">
                  <a:spcBef>
                    <a:spcPts val="0"/>
                  </a:spcBef>
                  <a:buClr>
                    <a:schemeClr val="accent1"/>
                  </a:buClr>
                  <a:buSzPct val="8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Usually, we ignore that issue and assume that </a:t>
                </a:r>
                <a:r>
                  <a:rPr lang="en-US" b="1" i="1" dirty="0"/>
                  <a:t>n</a:t>
                </a:r>
                <a:r>
                  <a:rPr lang="en-US" dirty="0"/>
                  <a:t> is  a power of 2, evenly divisible forever</a:t>
                </a: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52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stCxn id="4" idx="3"/>
            <a:endCxn id="5" idx="0"/>
          </p:cNvCxnSpPr>
          <p:nvPr/>
        </p:nvCxnSpPr>
        <p:spPr>
          <a:xfrm flipH="1">
            <a:off x="2324100" y="2761690"/>
            <a:ext cx="819711" cy="591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5"/>
            <a:endCxn id="6" idx="0"/>
          </p:cNvCxnSpPr>
          <p:nvPr/>
        </p:nvCxnSpPr>
        <p:spPr>
          <a:xfrm>
            <a:off x="3790389" y="2761690"/>
            <a:ext cx="743511" cy="591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3"/>
            <a:endCxn id="9" idx="0"/>
          </p:cNvCxnSpPr>
          <p:nvPr/>
        </p:nvCxnSpPr>
        <p:spPr>
          <a:xfrm flipH="1">
            <a:off x="1714500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5" idx="5"/>
          </p:cNvCxnSpPr>
          <p:nvPr/>
        </p:nvCxnSpPr>
        <p:spPr>
          <a:xfrm flipH="1" flipV="1">
            <a:off x="2647389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  <a:endCxn id="10" idx="0"/>
          </p:cNvCxnSpPr>
          <p:nvPr/>
        </p:nvCxnSpPr>
        <p:spPr>
          <a:xfrm flipH="1">
            <a:off x="4000500" y="4133290"/>
            <a:ext cx="2101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5"/>
            <a:endCxn id="8" idx="0"/>
          </p:cNvCxnSpPr>
          <p:nvPr/>
        </p:nvCxnSpPr>
        <p:spPr>
          <a:xfrm>
            <a:off x="4857189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9" idx="3"/>
          </p:cNvCxnSpPr>
          <p:nvPr/>
        </p:nvCxnSpPr>
        <p:spPr>
          <a:xfrm flipV="1">
            <a:off x="1028700" y="5620713"/>
            <a:ext cx="362511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7" idx="3"/>
          </p:cNvCxnSpPr>
          <p:nvPr/>
        </p:nvCxnSpPr>
        <p:spPr>
          <a:xfrm flipV="1">
            <a:off x="2354144" y="5620713"/>
            <a:ext cx="256266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0" idx="3"/>
          </p:cNvCxnSpPr>
          <p:nvPr/>
        </p:nvCxnSpPr>
        <p:spPr>
          <a:xfrm flipV="1">
            <a:off x="3467100" y="5620713"/>
            <a:ext cx="210111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8" idx="3"/>
          </p:cNvCxnSpPr>
          <p:nvPr/>
        </p:nvCxnSpPr>
        <p:spPr>
          <a:xfrm flipV="1">
            <a:off x="4648200" y="5620713"/>
            <a:ext cx="172011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9" idx="5"/>
          </p:cNvCxnSpPr>
          <p:nvPr/>
        </p:nvCxnSpPr>
        <p:spPr>
          <a:xfrm flipH="1" flipV="1">
            <a:off x="2037788" y="5620713"/>
            <a:ext cx="122918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7" idx="5"/>
          </p:cNvCxnSpPr>
          <p:nvPr/>
        </p:nvCxnSpPr>
        <p:spPr>
          <a:xfrm flipH="1" flipV="1">
            <a:off x="3256988" y="5620713"/>
            <a:ext cx="92148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0" idx="5"/>
          </p:cNvCxnSpPr>
          <p:nvPr/>
        </p:nvCxnSpPr>
        <p:spPr>
          <a:xfrm flipH="1" flipV="1">
            <a:off x="4323788" y="5620713"/>
            <a:ext cx="172012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8" idx="5"/>
          </p:cNvCxnSpPr>
          <p:nvPr/>
        </p:nvCxnSpPr>
        <p:spPr>
          <a:xfrm flipH="1" flipV="1">
            <a:off x="5466788" y="5620713"/>
            <a:ext cx="248212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Intuition about </a:t>
            </a:r>
            <a:r>
              <a:rPr lang="en-US" dirty="0" err="1"/>
              <a:t>mergesort</a:t>
            </a:r>
            <a:r>
              <a:rPr lang="en-US" dirty="0"/>
              <a:t>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987" y="1775192"/>
            <a:ext cx="5810813" cy="4625609"/>
          </a:xfrm>
        </p:spPr>
        <p:txBody>
          <a:bodyPr>
            <a:normAutofit/>
          </a:bodyPr>
          <a:lstStyle/>
          <a:p>
            <a:r>
              <a:rPr lang="en-US" dirty="0"/>
              <a:t>Each time, the recursion cuts the work in half while doubling the number of problems</a:t>
            </a:r>
          </a:p>
          <a:p>
            <a:pPr lvl="1"/>
            <a:r>
              <a:rPr lang="en-US" dirty="0"/>
              <a:t>The total work at each level is thus always </a:t>
            </a:r>
            <a:r>
              <a:rPr lang="en-US" b="1" i="1" dirty="0" err="1"/>
              <a:t>cn</a:t>
            </a:r>
            <a:endParaRPr lang="en-US" b="1" i="1" dirty="0"/>
          </a:p>
          <a:p>
            <a:r>
              <a:rPr lang="en-US" dirty="0"/>
              <a:t>To go from </a:t>
            </a:r>
            <a:r>
              <a:rPr lang="en-US" b="1" i="1" dirty="0"/>
              <a:t>n</a:t>
            </a:r>
            <a:r>
              <a:rPr lang="en-US" dirty="0"/>
              <a:t> to 2, we have to cut the size in half (log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) – 1 times</a:t>
            </a:r>
          </a:p>
        </p:txBody>
      </p:sp>
      <p:sp>
        <p:nvSpPr>
          <p:cNvPr id="4" name="Oval 3"/>
          <p:cNvSpPr/>
          <p:nvPr/>
        </p:nvSpPr>
        <p:spPr>
          <a:xfrm>
            <a:off x="3009899" y="19812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endParaRPr lang="en-US" sz="2000" b="1" i="1" dirty="0"/>
          </a:p>
        </p:txBody>
      </p:sp>
      <p:sp>
        <p:nvSpPr>
          <p:cNvPr id="5" name="Oval 4"/>
          <p:cNvSpPr/>
          <p:nvPr/>
        </p:nvSpPr>
        <p:spPr>
          <a:xfrm>
            <a:off x="1866899" y="33528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6" name="Oval 5"/>
          <p:cNvSpPr/>
          <p:nvPr/>
        </p:nvSpPr>
        <p:spPr>
          <a:xfrm>
            <a:off x="4076699" y="33528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7" name="Oval 6"/>
          <p:cNvSpPr/>
          <p:nvPr/>
        </p:nvSpPr>
        <p:spPr>
          <a:xfrm>
            <a:off x="24764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8" name="Oval 7"/>
          <p:cNvSpPr/>
          <p:nvPr/>
        </p:nvSpPr>
        <p:spPr>
          <a:xfrm>
            <a:off x="4686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9" name="Oval 8"/>
          <p:cNvSpPr/>
          <p:nvPr/>
        </p:nvSpPr>
        <p:spPr>
          <a:xfrm>
            <a:off x="1257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10" name="Oval 9"/>
          <p:cNvSpPr/>
          <p:nvPr/>
        </p:nvSpPr>
        <p:spPr>
          <a:xfrm>
            <a:off x="3543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66699" y="2146280"/>
            <a:ext cx="91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  <a:p>
            <a:pPr algn="ctr"/>
            <a:endParaRPr lang="en-US" sz="5400" b="1" i="1" dirty="0"/>
          </a:p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  <a:p>
            <a:pPr algn="ctr"/>
            <a:endParaRPr lang="en-US" sz="5400" b="1" i="1" dirty="0"/>
          </a:p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07558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a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know that there's </a:t>
                </a:r>
                <a:r>
                  <a:rPr lang="en-US" b="1" i="1" dirty="0" err="1"/>
                  <a:t>cn</a:t>
                </a:r>
                <a:r>
                  <a:rPr lang="en-US" dirty="0"/>
                  <a:t> work at each level and approximately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levels</a:t>
                </a:r>
              </a:p>
              <a:p>
                <a:r>
                  <a:rPr lang="en-US" dirty="0"/>
                  <a:t>If we think that the running time O(</a:t>
                </a:r>
                <a:r>
                  <a:rPr lang="en-US" b="1" i="1" dirty="0"/>
                  <a:t>n</a:t>
                </a:r>
                <a:r>
                  <a:rPr lang="en-US" dirty="0"/>
                  <a:t> log </a:t>
                </a:r>
                <a:r>
                  <a:rPr lang="en-US" b="1" i="1" dirty="0"/>
                  <a:t>n</a:t>
                </a:r>
                <a:r>
                  <a:rPr lang="en-US" dirty="0"/>
                  <a:t>), we can guess that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≤ </a:t>
                </a:r>
                <a:r>
                  <a:rPr lang="en-US" b="1" i="1" dirty="0" err="1"/>
                  <a:t>cn</a:t>
                </a:r>
                <a:r>
                  <a:rPr lang="en-US" dirty="0"/>
                  <a:t>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and substitute that in for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/2)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b="0" i="1" dirty="0">
                  <a:ea typeface="Cambria Math" panose="02040503050406030204" pitchFamily="18" charset="0"/>
                </a:endParaRP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i="1" dirty="0"/>
              </a:p>
              <a:p>
                <a:endParaRPr lang="en-US" i="1" dirty="0"/>
              </a:p>
              <a:p>
                <a:pPr marL="118872" indent="0">
                  <a:buNone/>
                </a:pPr>
                <a:endParaRPr lang="en-US" i="1" dirty="0"/>
              </a:p>
              <a:p>
                <a:endParaRPr lang="en-US" b="1" i="1" dirty="0"/>
              </a:p>
              <a:p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5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4106</TotalTime>
  <Words>1815</Words>
  <Application>Microsoft Office PowerPoint</Application>
  <PresentationFormat>Widescreen</PresentationFormat>
  <Paragraphs>222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3</vt:lpstr>
      <vt:lpstr>Logical warmup</vt:lpstr>
      <vt:lpstr>Divide and Conquer</vt:lpstr>
      <vt:lpstr>Recursive running time</vt:lpstr>
      <vt:lpstr>Intuition about mergesort recursion</vt:lpstr>
      <vt:lpstr>Checking a solution</vt:lpstr>
      <vt:lpstr>Divide and conquer</vt:lpstr>
      <vt:lpstr>Recursively defined sequences</vt:lpstr>
      <vt:lpstr>Writing recurrence relations in multiple ways</vt:lpstr>
      <vt:lpstr>Differences in initial conditions</vt:lpstr>
      <vt:lpstr>Compound interest</vt:lpstr>
      <vt:lpstr>Solving Recurrence Relations</vt:lpstr>
      <vt:lpstr>Recursion</vt:lpstr>
      <vt:lpstr>Finding explicit formulas by iteration</vt:lpstr>
      <vt:lpstr>Iteration example</vt:lpstr>
      <vt:lpstr>Arithmetic sequence</vt:lpstr>
      <vt:lpstr>Geometric sequence</vt:lpstr>
      <vt:lpstr>Geometric sequence</vt:lpstr>
      <vt:lpstr>Employing outside formulas</vt:lpstr>
      <vt:lpstr>How many edges are in a complete graph?</vt:lpstr>
      <vt:lpstr>How long does binary search take?</vt:lpstr>
      <vt:lpstr>Further Recurrence Relations</vt:lpstr>
      <vt:lpstr>Three-sentence Summary of Further Recurrence Relations</vt:lpstr>
      <vt:lpstr>Further recurrence relations</vt:lpstr>
      <vt:lpstr>Consider q = 3</vt:lpstr>
      <vt:lpstr>Converting to summation</vt:lpstr>
      <vt:lpstr>Final bound</vt:lpstr>
      <vt:lpstr>What about a single sub-problem?</vt:lpstr>
      <vt:lpstr>What might that look like in code?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629</cp:revision>
  <dcterms:created xsi:type="dcterms:W3CDTF">2009-08-24T20:26:10Z</dcterms:created>
  <dcterms:modified xsi:type="dcterms:W3CDTF">2024-02-15T21:34:30Z</dcterms:modified>
</cp:coreProperties>
</file>